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Allison\paper%20survey%20just%20extremeamenity%20chart%20as%20of%20dec%2030%20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chome1\home\kstambau\Construction\Survey%20Results\Amenity%20Importance%20as%20of%20Dec%2018%20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Amenity </a:t>
            </a:r>
            <a:r>
              <a:rPr lang="en-US" dirty="0" smtClean="0"/>
              <a:t>Importance</a:t>
            </a:r>
          </a:p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95 Paper Respondents as of December 30, 2013</a:t>
            </a:r>
            <a:endParaRPr lang="en-US" dirty="0"/>
          </a:p>
        </c:rich>
      </c:tx>
      <c:layout>
        <c:manualLayout>
          <c:xMode val="edge"/>
          <c:yMode val="edge"/>
          <c:x val="0.24167768573078682"/>
          <c:y val="1.769802697342637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385249492814293E-2"/>
          <c:y val="0.16384210923175102"/>
          <c:w val="0.86464579345518477"/>
          <c:h val="0.49529281296494887"/>
        </c:manualLayout>
      </c:layout>
      <c:barChart>
        <c:barDir val="col"/>
        <c:grouping val="clustered"/>
        <c:ser>
          <c:idx val="1"/>
          <c:order val="0"/>
          <c:tx>
            <c:v>Extremely Important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Ample restrooms</c:v>
                </c:pt>
                <c:pt idx="1">
                  <c:v>Art studios</c:v>
                </c:pt>
                <c:pt idx="2">
                  <c:v>Billiards</c:v>
                </c:pt>
                <c:pt idx="3">
                  <c:v>Café</c:v>
                </c:pt>
                <c:pt idx="4">
                  <c:v>Classrooms</c:v>
                </c:pt>
                <c:pt idx="5">
                  <c:v>Computer lab</c:v>
                </c:pt>
                <c:pt idx="6">
                  <c:v>Exercise classrooms</c:v>
                </c:pt>
                <c:pt idx="7">
                  <c:v>Exercise equipment</c:v>
                </c:pt>
                <c:pt idx="8">
                  <c:v>Indoor walking track</c:v>
                </c:pt>
                <c:pt idx="9">
                  <c:v>Large room/bingo hall</c:v>
                </c:pt>
                <c:pt idx="10">
                  <c:v>Library</c:v>
                </c:pt>
                <c:pt idx="11">
                  <c:v>Lobby</c:v>
                </c:pt>
                <c:pt idx="12">
                  <c:v>Outdoor rec area</c:v>
                </c:pt>
                <c:pt idx="13">
                  <c:v>Outdoor seating </c:v>
                </c:pt>
                <c:pt idx="14">
                  <c:v>Separate dining room</c:v>
                </c:pt>
                <c:pt idx="15">
                  <c:v>Table tennis</c:v>
                </c:pt>
                <c:pt idx="16">
                  <c:v>Theatre seating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64</c:v>
                </c:pt>
                <c:pt idx="1">
                  <c:v>14</c:v>
                </c:pt>
                <c:pt idx="2">
                  <c:v>15</c:v>
                </c:pt>
                <c:pt idx="3">
                  <c:v>33</c:v>
                </c:pt>
                <c:pt idx="4">
                  <c:v>39</c:v>
                </c:pt>
                <c:pt idx="5">
                  <c:v>31</c:v>
                </c:pt>
                <c:pt idx="6">
                  <c:v>62</c:v>
                </c:pt>
                <c:pt idx="7">
                  <c:v>44</c:v>
                </c:pt>
                <c:pt idx="8">
                  <c:v>46</c:v>
                </c:pt>
                <c:pt idx="9">
                  <c:v>57</c:v>
                </c:pt>
                <c:pt idx="10">
                  <c:v>34</c:v>
                </c:pt>
                <c:pt idx="11">
                  <c:v>40</c:v>
                </c:pt>
                <c:pt idx="12">
                  <c:v>25</c:v>
                </c:pt>
                <c:pt idx="13">
                  <c:v>23</c:v>
                </c:pt>
                <c:pt idx="14">
                  <c:v>32</c:v>
                </c:pt>
                <c:pt idx="15">
                  <c:v>20</c:v>
                </c:pt>
                <c:pt idx="16">
                  <c:v>26</c:v>
                </c:pt>
              </c:numCache>
            </c:numRef>
          </c:val>
        </c:ser>
        <c:ser>
          <c:idx val="2"/>
          <c:order val="1"/>
          <c:tx>
            <c:v>Very Important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Ample restrooms</c:v>
                </c:pt>
                <c:pt idx="1">
                  <c:v>Art studios</c:v>
                </c:pt>
                <c:pt idx="2">
                  <c:v>Billiards</c:v>
                </c:pt>
                <c:pt idx="3">
                  <c:v>Café</c:v>
                </c:pt>
                <c:pt idx="4">
                  <c:v>Classrooms</c:v>
                </c:pt>
                <c:pt idx="5">
                  <c:v>Computer lab</c:v>
                </c:pt>
                <c:pt idx="6">
                  <c:v>Exercise classrooms</c:v>
                </c:pt>
                <c:pt idx="7">
                  <c:v>Exercise equipment</c:v>
                </c:pt>
                <c:pt idx="8">
                  <c:v>Indoor walking track</c:v>
                </c:pt>
                <c:pt idx="9">
                  <c:v>Large room/bingo hall</c:v>
                </c:pt>
                <c:pt idx="10">
                  <c:v>Library</c:v>
                </c:pt>
                <c:pt idx="11">
                  <c:v>Lobby</c:v>
                </c:pt>
                <c:pt idx="12">
                  <c:v>Outdoor rec area</c:v>
                </c:pt>
                <c:pt idx="13">
                  <c:v>Outdoor seating </c:v>
                </c:pt>
                <c:pt idx="14">
                  <c:v>Separate dining room</c:v>
                </c:pt>
                <c:pt idx="15">
                  <c:v>Table tennis</c:v>
                </c:pt>
                <c:pt idx="16">
                  <c:v>Theatre seating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</c:numCache>
            </c:numRef>
          </c:val>
        </c:ser>
        <c:ser>
          <c:idx val="3"/>
          <c:order val="2"/>
          <c:tx>
            <c:v>Important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Ample restrooms</c:v>
                </c:pt>
                <c:pt idx="1">
                  <c:v>Art studios</c:v>
                </c:pt>
                <c:pt idx="2">
                  <c:v>Billiards</c:v>
                </c:pt>
                <c:pt idx="3">
                  <c:v>Café</c:v>
                </c:pt>
                <c:pt idx="4">
                  <c:v>Classrooms</c:v>
                </c:pt>
                <c:pt idx="5">
                  <c:v>Computer lab</c:v>
                </c:pt>
                <c:pt idx="6">
                  <c:v>Exercise classrooms</c:v>
                </c:pt>
                <c:pt idx="7">
                  <c:v>Exercise equipment</c:v>
                </c:pt>
                <c:pt idx="8">
                  <c:v>Indoor walking track</c:v>
                </c:pt>
                <c:pt idx="9">
                  <c:v>Large room/bingo hall</c:v>
                </c:pt>
                <c:pt idx="10">
                  <c:v>Library</c:v>
                </c:pt>
                <c:pt idx="11">
                  <c:v>Lobby</c:v>
                </c:pt>
                <c:pt idx="12">
                  <c:v>Outdoor rec area</c:v>
                </c:pt>
                <c:pt idx="13">
                  <c:v>Outdoor seating </c:v>
                </c:pt>
                <c:pt idx="14">
                  <c:v>Separate dining room</c:v>
                </c:pt>
                <c:pt idx="15">
                  <c:v>Table tennis</c:v>
                </c:pt>
                <c:pt idx="16">
                  <c:v>Theatre seating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</c:numCache>
            </c:numRef>
          </c:val>
        </c:ser>
        <c:ser>
          <c:idx val="4"/>
          <c:order val="3"/>
          <c:tx>
            <c:v>Somewhat Important</c:v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Ample restrooms</c:v>
                </c:pt>
                <c:pt idx="1">
                  <c:v>Art studios</c:v>
                </c:pt>
                <c:pt idx="2">
                  <c:v>Billiards</c:v>
                </c:pt>
                <c:pt idx="3">
                  <c:v>Café</c:v>
                </c:pt>
                <c:pt idx="4">
                  <c:v>Classrooms</c:v>
                </c:pt>
                <c:pt idx="5">
                  <c:v>Computer lab</c:v>
                </c:pt>
                <c:pt idx="6">
                  <c:v>Exercise classrooms</c:v>
                </c:pt>
                <c:pt idx="7">
                  <c:v>Exercise equipment</c:v>
                </c:pt>
                <c:pt idx="8">
                  <c:v>Indoor walking track</c:v>
                </c:pt>
                <c:pt idx="9">
                  <c:v>Large room/bingo hall</c:v>
                </c:pt>
                <c:pt idx="10">
                  <c:v>Library</c:v>
                </c:pt>
                <c:pt idx="11">
                  <c:v>Lobby</c:v>
                </c:pt>
                <c:pt idx="12">
                  <c:v>Outdoor rec area</c:v>
                </c:pt>
                <c:pt idx="13">
                  <c:v>Outdoor seating </c:v>
                </c:pt>
                <c:pt idx="14">
                  <c:v>Separate dining room</c:v>
                </c:pt>
                <c:pt idx="15">
                  <c:v>Table tennis</c:v>
                </c:pt>
                <c:pt idx="16">
                  <c:v>Theatre seating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</c:numCache>
            </c:numRef>
          </c:val>
        </c:ser>
        <c:ser>
          <c:idx val="5"/>
          <c:order val="4"/>
          <c:tx>
            <c:v>Not Important</c:v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Ample restrooms</c:v>
                </c:pt>
                <c:pt idx="1">
                  <c:v>Art studios</c:v>
                </c:pt>
                <c:pt idx="2">
                  <c:v>Billiards</c:v>
                </c:pt>
                <c:pt idx="3">
                  <c:v>Café</c:v>
                </c:pt>
                <c:pt idx="4">
                  <c:v>Classrooms</c:v>
                </c:pt>
                <c:pt idx="5">
                  <c:v>Computer lab</c:v>
                </c:pt>
                <c:pt idx="6">
                  <c:v>Exercise classrooms</c:v>
                </c:pt>
                <c:pt idx="7">
                  <c:v>Exercise equipment</c:v>
                </c:pt>
                <c:pt idx="8">
                  <c:v>Indoor walking track</c:v>
                </c:pt>
                <c:pt idx="9">
                  <c:v>Large room/bingo hall</c:v>
                </c:pt>
                <c:pt idx="10">
                  <c:v>Library</c:v>
                </c:pt>
                <c:pt idx="11">
                  <c:v>Lobby</c:v>
                </c:pt>
                <c:pt idx="12">
                  <c:v>Outdoor rec area</c:v>
                </c:pt>
                <c:pt idx="13">
                  <c:v>Outdoor seating </c:v>
                </c:pt>
                <c:pt idx="14">
                  <c:v>Separate dining room</c:v>
                </c:pt>
                <c:pt idx="15">
                  <c:v>Table tennis</c:v>
                </c:pt>
                <c:pt idx="16">
                  <c:v>Theatre seating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</c:numCache>
            </c:numRef>
          </c:val>
        </c:ser>
        <c:axId val="144927744"/>
        <c:axId val="137155712"/>
      </c:barChart>
      <c:catAx>
        <c:axId val="144927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Amenity</a:t>
                </a:r>
              </a:p>
            </c:rich>
          </c:tx>
          <c:layout>
            <c:manualLayout>
              <c:xMode val="edge"/>
              <c:yMode val="edge"/>
              <c:x val="0.44747098715306877"/>
              <c:y val="0.9171391631708362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155712"/>
        <c:crosses val="autoZero"/>
        <c:auto val="1"/>
        <c:lblAlgn val="ctr"/>
        <c:lblOffset val="100"/>
        <c:tickLblSkip val="1"/>
        <c:tickMarkSkip val="1"/>
      </c:catAx>
      <c:valAx>
        <c:axId val="1371557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people</a:t>
                </a:r>
              </a:p>
            </c:rich>
          </c:tx>
          <c:layout>
            <c:manualLayout>
              <c:xMode val="edge"/>
              <c:yMode val="edge"/>
              <c:x val="1.2451366599041894E-2"/>
              <c:y val="0.2768366673226141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49277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Amenity Importance</a:t>
            </a:r>
          </a:p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97 online respondents</a:t>
            </a:r>
            <a:r>
              <a:rPr lang="en-US" baseline="0"/>
              <a:t> as of December 18, 2013</a:t>
            </a:r>
            <a:endParaRPr lang="en-US"/>
          </a:p>
        </c:rich>
      </c:tx>
      <c:layout>
        <c:manualLayout>
          <c:xMode val="edge"/>
          <c:yMode val="edge"/>
          <c:x val="0.21300891943591793"/>
          <c:y val="2.830187820976451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266881028938879E-2"/>
          <c:y val="0.16415094339622641"/>
          <c:w val="0.83513634948173843"/>
          <c:h val="0.49433962264150944"/>
        </c:manualLayout>
      </c:layout>
      <c:barChart>
        <c:barDir val="col"/>
        <c:grouping val="clustered"/>
        <c:ser>
          <c:idx val="1"/>
          <c:order val="0"/>
          <c:tx>
            <c:v>Extremely Important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Exercise equipment</c:v>
                </c:pt>
                <c:pt idx="1">
                  <c:v>Exercise classrooms with mirrors for aerobics, yoga, tai chi, dance, etc</c:v>
                </c:pt>
                <c:pt idx="2">
                  <c:v>Casual meeting and gathering space</c:v>
                </c:pt>
                <c:pt idx="3">
                  <c:v>Garden</c:v>
                </c:pt>
                <c:pt idx="4">
                  <c:v>Library</c:v>
                </c:pt>
                <c:pt idx="5">
                  <c:v>Theatre seating/Lecture hall</c:v>
                </c:pt>
                <c:pt idx="6">
                  <c:v>Separate dining room</c:v>
                </c:pt>
                <c:pt idx="7">
                  <c:v>Large party/Bingo room</c:v>
                </c:pt>
                <c:pt idx="8">
                  <c:v>Indoor walking track</c:v>
                </c:pt>
                <c:pt idx="9">
                  <c:v>Computer lab</c:v>
                </c:pt>
                <c:pt idx="10">
                  <c:v>Classrooms</c:v>
                </c:pt>
                <c:pt idx="11">
                  <c:v>Art studios</c:v>
                </c:pt>
                <c:pt idx="12">
                  <c:v>Billiards</c:v>
                </c:pt>
                <c:pt idx="13">
                  <c:v>Table tennis area</c:v>
                </c:pt>
                <c:pt idx="14">
                  <c:v>Outdoor seating area</c:v>
                </c:pt>
                <c:pt idx="15">
                  <c:v>Cafe</c:v>
                </c:pt>
                <c:pt idx="16">
                  <c:v>Ample accessible restrooms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35</c:v>
                </c:pt>
                <c:pt idx="1">
                  <c:v>44</c:v>
                </c:pt>
                <c:pt idx="2">
                  <c:v>36</c:v>
                </c:pt>
                <c:pt idx="3">
                  <c:v>4</c:v>
                </c:pt>
                <c:pt idx="4">
                  <c:v>16</c:v>
                </c:pt>
                <c:pt idx="5">
                  <c:v>20</c:v>
                </c:pt>
                <c:pt idx="6">
                  <c:v>20</c:v>
                </c:pt>
                <c:pt idx="7">
                  <c:v>32</c:v>
                </c:pt>
                <c:pt idx="8">
                  <c:v>42</c:v>
                </c:pt>
                <c:pt idx="9">
                  <c:v>28</c:v>
                </c:pt>
                <c:pt idx="10">
                  <c:v>31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13</c:v>
                </c:pt>
                <c:pt idx="15">
                  <c:v>20</c:v>
                </c:pt>
                <c:pt idx="16">
                  <c:v>63</c:v>
                </c:pt>
              </c:numCache>
            </c:numRef>
          </c:val>
        </c:ser>
        <c:ser>
          <c:idx val="2"/>
          <c:order val="1"/>
          <c:tx>
            <c:v>Very Important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Exercise equipment</c:v>
                </c:pt>
                <c:pt idx="1">
                  <c:v>Exercise classrooms with mirrors for aerobics, yoga, tai chi, dance, etc</c:v>
                </c:pt>
                <c:pt idx="2">
                  <c:v>Casual meeting and gathering space</c:v>
                </c:pt>
                <c:pt idx="3">
                  <c:v>Garden</c:v>
                </c:pt>
                <c:pt idx="4">
                  <c:v>Library</c:v>
                </c:pt>
                <c:pt idx="5">
                  <c:v>Theatre seating/Lecture hall</c:v>
                </c:pt>
                <c:pt idx="6">
                  <c:v>Separate dining room</c:v>
                </c:pt>
                <c:pt idx="7">
                  <c:v>Large party/Bingo room</c:v>
                </c:pt>
                <c:pt idx="8">
                  <c:v>Indoor walking track</c:v>
                </c:pt>
                <c:pt idx="9">
                  <c:v>Computer lab</c:v>
                </c:pt>
                <c:pt idx="10">
                  <c:v>Classrooms</c:v>
                </c:pt>
                <c:pt idx="11">
                  <c:v>Art studios</c:v>
                </c:pt>
                <c:pt idx="12">
                  <c:v>Billiards</c:v>
                </c:pt>
                <c:pt idx="13">
                  <c:v>Table tennis area</c:v>
                </c:pt>
                <c:pt idx="14">
                  <c:v>Outdoor seating area</c:v>
                </c:pt>
                <c:pt idx="15">
                  <c:v>Cafe</c:v>
                </c:pt>
                <c:pt idx="16">
                  <c:v>Ample accessible restrooms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</c:numCache>
            </c:numRef>
          </c:val>
        </c:ser>
        <c:ser>
          <c:idx val="3"/>
          <c:order val="2"/>
          <c:tx>
            <c:v>Important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Exercise equipment</c:v>
                </c:pt>
                <c:pt idx="1">
                  <c:v>Exercise classrooms with mirrors for aerobics, yoga, tai chi, dance, etc</c:v>
                </c:pt>
                <c:pt idx="2">
                  <c:v>Casual meeting and gathering space</c:v>
                </c:pt>
                <c:pt idx="3">
                  <c:v>Garden</c:v>
                </c:pt>
                <c:pt idx="4">
                  <c:v>Library</c:v>
                </c:pt>
                <c:pt idx="5">
                  <c:v>Theatre seating/Lecture hall</c:v>
                </c:pt>
                <c:pt idx="6">
                  <c:v>Separate dining room</c:v>
                </c:pt>
                <c:pt idx="7">
                  <c:v>Large party/Bingo room</c:v>
                </c:pt>
                <c:pt idx="8">
                  <c:v>Indoor walking track</c:v>
                </c:pt>
                <c:pt idx="9">
                  <c:v>Computer lab</c:v>
                </c:pt>
                <c:pt idx="10">
                  <c:v>Classrooms</c:v>
                </c:pt>
                <c:pt idx="11">
                  <c:v>Art studios</c:v>
                </c:pt>
                <c:pt idx="12">
                  <c:v>Billiards</c:v>
                </c:pt>
                <c:pt idx="13">
                  <c:v>Table tennis area</c:v>
                </c:pt>
                <c:pt idx="14">
                  <c:v>Outdoor seating area</c:v>
                </c:pt>
                <c:pt idx="15">
                  <c:v>Cafe</c:v>
                </c:pt>
                <c:pt idx="16">
                  <c:v>Ample accessible restrooms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</c:numCache>
            </c:numRef>
          </c:val>
        </c:ser>
        <c:ser>
          <c:idx val="4"/>
          <c:order val="3"/>
          <c:tx>
            <c:v>Somewhat Important</c:v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Exercise equipment</c:v>
                </c:pt>
                <c:pt idx="1">
                  <c:v>Exercise classrooms with mirrors for aerobics, yoga, tai chi, dance, etc</c:v>
                </c:pt>
                <c:pt idx="2">
                  <c:v>Casual meeting and gathering space</c:v>
                </c:pt>
                <c:pt idx="3">
                  <c:v>Garden</c:v>
                </c:pt>
                <c:pt idx="4">
                  <c:v>Library</c:v>
                </c:pt>
                <c:pt idx="5">
                  <c:v>Theatre seating/Lecture hall</c:v>
                </c:pt>
                <c:pt idx="6">
                  <c:v>Separate dining room</c:v>
                </c:pt>
                <c:pt idx="7">
                  <c:v>Large party/Bingo room</c:v>
                </c:pt>
                <c:pt idx="8">
                  <c:v>Indoor walking track</c:v>
                </c:pt>
                <c:pt idx="9">
                  <c:v>Computer lab</c:v>
                </c:pt>
                <c:pt idx="10">
                  <c:v>Classrooms</c:v>
                </c:pt>
                <c:pt idx="11">
                  <c:v>Art studios</c:v>
                </c:pt>
                <c:pt idx="12">
                  <c:v>Billiards</c:v>
                </c:pt>
                <c:pt idx="13">
                  <c:v>Table tennis area</c:v>
                </c:pt>
                <c:pt idx="14">
                  <c:v>Outdoor seating area</c:v>
                </c:pt>
                <c:pt idx="15">
                  <c:v>Cafe</c:v>
                </c:pt>
                <c:pt idx="16">
                  <c:v>Ample accessible restrooms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</c:numCache>
            </c:numRef>
          </c:val>
        </c:ser>
        <c:ser>
          <c:idx val="5"/>
          <c:order val="4"/>
          <c:tx>
            <c:v>Not Important</c:v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Sheet1!$A$2:$A$18</c:f>
              <c:strCache>
                <c:ptCount val="17"/>
                <c:pt idx="0">
                  <c:v>Exercise equipment</c:v>
                </c:pt>
                <c:pt idx="1">
                  <c:v>Exercise classrooms with mirrors for aerobics, yoga, tai chi, dance, etc</c:v>
                </c:pt>
                <c:pt idx="2">
                  <c:v>Casual meeting and gathering space</c:v>
                </c:pt>
                <c:pt idx="3">
                  <c:v>Garden</c:v>
                </c:pt>
                <c:pt idx="4">
                  <c:v>Library</c:v>
                </c:pt>
                <c:pt idx="5">
                  <c:v>Theatre seating/Lecture hall</c:v>
                </c:pt>
                <c:pt idx="6">
                  <c:v>Separate dining room</c:v>
                </c:pt>
                <c:pt idx="7">
                  <c:v>Large party/Bingo room</c:v>
                </c:pt>
                <c:pt idx="8">
                  <c:v>Indoor walking track</c:v>
                </c:pt>
                <c:pt idx="9">
                  <c:v>Computer lab</c:v>
                </c:pt>
                <c:pt idx="10">
                  <c:v>Classrooms</c:v>
                </c:pt>
                <c:pt idx="11">
                  <c:v>Art studios</c:v>
                </c:pt>
                <c:pt idx="12">
                  <c:v>Billiards</c:v>
                </c:pt>
                <c:pt idx="13">
                  <c:v>Table tennis area</c:v>
                </c:pt>
                <c:pt idx="14">
                  <c:v>Outdoor seating area</c:v>
                </c:pt>
                <c:pt idx="15">
                  <c:v>Cafe</c:v>
                </c:pt>
                <c:pt idx="16">
                  <c:v>Ample accessible restrooms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</c:numCache>
            </c:numRef>
          </c:val>
        </c:ser>
        <c:axId val="156381568"/>
        <c:axId val="156383488"/>
      </c:barChart>
      <c:catAx>
        <c:axId val="156381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Amenity</a:t>
                </a:r>
              </a:p>
            </c:rich>
          </c:tx>
          <c:layout>
            <c:manualLayout>
              <c:xMode val="edge"/>
              <c:yMode val="edge"/>
              <c:x val="0.44614147909967861"/>
              <c:y val="0.9169811320754720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6383488"/>
        <c:crosses val="autoZero"/>
        <c:auto val="1"/>
        <c:lblAlgn val="ctr"/>
        <c:lblOffset val="100"/>
        <c:tickLblSkip val="1"/>
        <c:tickMarkSkip val="1"/>
      </c:catAx>
      <c:valAx>
        <c:axId val="15638348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people</a:t>
                </a:r>
              </a:p>
            </c:rich>
          </c:tx>
          <c:layout>
            <c:manualLayout>
              <c:xMode val="edge"/>
              <c:yMode val="edge"/>
              <c:x val="1.2861736334405151E-2"/>
              <c:y val="0.277358490566037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63815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01401E-CCF1-466B-9BE4-2A2140237AB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DCB2423-B766-4207-B084-29284163E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124200"/>
            <a:ext cx="8077200" cy="1673352"/>
          </a:xfrm>
        </p:spPr>
        <p:txBody>
          <a:bodyPr/>
          <a:lstStyle/>
          <a:p>
            <a:r>
              <a:rPr lang="en-US" dirty="0" smtClean="0"/>
              <a:t>Survey of Current and Future Seniors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84582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August 30-December 2013</a:t>
            </a:r>
          </a:p>
          <a:p>
            <a:pPr algn="ctr"/>
            <a:r>
              <a:rPr lang="en-US" dirty="0" smtClean="0"/>
              <a:t>Paper surveys completed and turned in at the Senior Center</a:t>
            </a:r>
          </a:p>
          <a:p>
            <a:pPr algn="ctr"/>
            <a:r>
              <a:rPr lang="en-US" dirty="0" smtClean="0"/>
              <a:t>Online surveys completed by people who may or may not currently utilize the Senior Center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 &amp; Support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History Class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Family Stories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Book Club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Ollie Classes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Computer Classes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Driver Safety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Chronic Disease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Caregiver Support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Diabetes Support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Grandparents Support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Arthritis Support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Use Spaces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Cards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Tax Aid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Flu Clinics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Bingo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Conferences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Video Gaming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Travel meetings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Commodities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Parties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Center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</a:p>
          <a:p>
            <a:r>
              <a:rPr lang="en-US" dirty="0" smtClean="0"/>
              <a:t>Student Volunteers</a:t>
            </a:r>
          </a:p>
          <a:p>
            <a:r>
              <a:rPr lang="en-US" dirty="0" smtClean="0"/>
              <a:t>Rain Garden Area</a:t>
            </a:r>
          </a:p>
          <a:p>
            <a:r>
              <a:rPr lang="en-US" dirty="0" smtClean="0"/>
              <a:t>Café-Cooking classes</a:t>
            </a:r>
          </a:p>
          <a:p>
            <a:r>
              <a:rPr lang="en-US" dirty="0" smtClean="0"/>
              <a:t>Lexington History</a:t>
            </a:r>
          </a:p>
          <a:p>
            <a:r>
              <a:rPr lang="en-US" dirty="0" smtClean="0"/>
              <a:t>Athletic Teaching</a:t>
            </a:r>
          </a:p>
          <a:p>
            <a:pPr lvl="1"/>
            <a:r>
              <a:rPr lang="en-US" dirty="0" smtClean="0"/>
              <a:t>Walking track</a:t>
            </a:r>
          </a:p>
          <a:p>
            <a:pPr lvl="1"/>
            <a:r>
              <a:rPr lang="en-US" dirty="0" smtClean="0"/>
              <a:t>Physical Training</a:t>
            </a:r>
          </a:p>
          <a:p>
            <a:pPr lvl="1"/>
            <a:r>
              <a:rPr lang="en-US" dirty="0" smtClean="0"/>
              <a:t>Senior instructors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Center 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Pool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Outdoor Learning-Going Green</a:t>
            </a:r>
          </a:p>
          <a:p>
            <a:r>
              <a:rPr lang="en-US" dirty="0" smtClean="0"/>
              <a:t>Pay it forward </a:t>
            </a:r>
          </a:p>
          <a:p>
            <a:pPr lvl="1"/>
            <a:r>
              <a:rPr lang="en-US" dirty="0" smtClean="0"/>
              <a:t>crafts, ceramics, painting</a:t>
            </a:r>
          </a:p>
          <a:p>
            <a:r>
              <a:rPr lang="en-US" dirty="0" smtClean="0"/>
              <a:t>Entertainment rooms</a:t>
            </a:r>
          </a:p>
          <a:p>
            <a:pPr lvl="1"/>
            <a:r>
              <a:rPr lang="en-US" dirty="0" smtClean="0"/>
              <a:t>Movie making</a:t>
            </a:r>
          </a:p>
          <a:p>
            <a:pPr lvl="1"/>
            <a:r>
              <a:rPr lang="en-US" dirty="0" smtClean="0"/>
              <a:t>Billiards/Table Tennis/Cards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Cardio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Strength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Balance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Fitness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Cardio Equipment</a:t>
            </a:r>
          </a:p>
          <a:p>
            <a:r>
              <a:rPr lang="en-US" dirty="0" smtClean="0"/>
              <a:t>Strength Training Equipment</a:t>
            </a:r>
          </a:p>
          <a:p>
            <a:r>
              <a:rPr lang="en-US" dirty="0" smtClean="0"/>
              <a:t>Balance Equipment</a:t>
            </a:r>
          </a:p>
          <a:p>
            <a:r>
              <a:rPr lang="en-US" dirty="0" smtClean="0"/>
              <a:t>Floor Space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-1" y="533400"/>
          <a:ext cx="9144001" cy="595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Paper Survey </a:t>
            </a:r>
            <a:r>
              <a:rPr lang="en-US" sz="3600" dirty="0" smtClean="0"/>
              <a:t>(95 Returned)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Ample Accessible Restrooms			64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Exercise Classrooms				62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Bingo Hall						57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Indoor Walking Track				46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Exercise Equipment				42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52400" y="904875"/>
          <a:ext cx="89916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Online Survey </a:t>
            </a:r>
            <a:r>
              <a:rPr lang="en-US" sz="3600" dirty="0" smtClean="0"/>
              <a:t>(97 Completed)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Ample Accessible Restrooms			63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Exercise Classrooms				44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Indoor Walking Track				42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Casual Meeting and Gathering Space	36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Ammenities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Ample Restrooms with barrier free entrances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Companion Restrooms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Automatic doors facing the parking lot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Large area for casual seating and gathering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Variety of floorings to meet the requirements of programs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Creative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Ceramics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China painting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Sculpture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Drawing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Knitting/Crochet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Crafts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Exercise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Fitness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Zumba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Line Dance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Square Dance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Aerobics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Table Tennis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Yoga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Tai Chi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Hip Hop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Stretch and Tone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Balance Classes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Ballroom Dance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Fitness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Treadmills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Recumbent Bikes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Elliptical Trainers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Hand Rowing Machine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Hand Weights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Bands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Balls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Universal Weight Station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Benches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1574</TotalTime>
  <Words>263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Survey of Current and Future Seniors</vt:lpstr>
      <vt:lpstr>Slide 2</vt:lpstr>
      <vt:lpstr>Summary Paper Survey (95 Returned)</vt:lpstr>
      <vt:lpstr>Slide 4</vt:lpstr>
      <vt:lpstr>Summary Online Survey (97 Completed)</vt:lpstr>
      <vt:lpstr>Proposed Ammenities</vt:lpstr>
      <vt:lpstr>Proposed Creative Programs</vt:lpstr>
      <vt:lpstr>Proposed Exercise Programs</vt:lpstr>
      <vt:lpstr>Proposed Fitness Room</vt:lpstr>
      <vt:lpstr>Educational  &amp; Support Programs</vt:lpstr>
      <vt:lpstr>Flexible Use Spaces </vt:lpstr>
      <vt:lpstr>The Learning Center Students</vt:lpstr>
      <vt:lpstr>The Learning Center Students</vt:lpstr>
      <vt:lpstr>Proposed Exercise </vt:lpstr>
      <vt:lpstr>Proposed Fitness Room</vt:lpstr>
    </vt:vector>
  </TitlesOfParts>
  <Company>LFUCG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Kristina Stambaugh</dc:creator>
  <cp:lastModifiedBy>Kristina Stambaugh</cp:lastModifiedBy>
  <cp:revision>42</cp:revision>
  <dcterms:created xsi:type="dcterms:W3CDTF">2013-12-30T16:54:34Z</dcterms:created>
  <dcterms:modified xsi:type="dcterms:W3CDTF">2014-01-24T17:10:10Z</dcterms:modified>
</cp:coreProperties>
</file>